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6"/>
  </p:notesMasterIdLst>
  <p:sldIdLst>
    <p:sldId id="256" r:id="rId2"/>
    <p:sldId id="261" r:id="rId3"/>
    <p:sldId id="332" r:id="rId4"/>
    <p:sldId id="331" r:id="rId5"/>
    <p:sldId id="344" r:id="rId6"/>
    <p:sldId id="338" r:id="rId7"/>
    <p:sldId id="339" r:id="rId8"/>
    <p:sldId id="347" r:id="rId9"/>
    <p:sldId id="345" r:id="rId10"/>
    <p:sldId id="346" r:id="rId11"/>
    <p:sldId id="341" r:id="rId12"/>
    <p:sldId id="342" r:id="rId13"/>
    <p:sldId id="343" r:id="rId14"/>
    <p:sldId id="320" r:id="rId15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7"/>
      <p:bold r:id="rId18"/>
      <p:italic r:id="rId19"/>
      <p:boldItalic r:id="rId20"/>
    </p:embeddedFont>
    <p:embeddedFont>
      <p:font typeface="Barlow Semi Condensed Medium" panose="00000606000000000000" pitchFamily="2" charset="0"/>
      <p:regular r:id="rId21"/>
      <p:italic r:id="rId22"/>
    </p:embeddedFont>
    <p:embeddedFont>
      <p:font typeface="Cambria Math" panose="02040503050406030204" pitchFamily="18" charset="0"/>
      <p:regular r:id="rId23"/>
    </p:embeddedFont>
    <p:embeddedFont>
      <p:font typeface="Fjalla One" panose="02000506040000020004" pitchFamily="2" charset="0"/>
      <p:regular r:id="rId24"/>
    </p:embeddedFont>
    <p:embeddedFont>
      <p:font typeface="Roboto Condensed Light" panose="02000000000000000000" pitchFamily="2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AC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1A6D33-2F46-44DA-A6CF-36DF5125EE57}" v="655" dt="2025-04-21T03:40:56.657"/>
  </p1510:revLst>
</p1510:revInfo>
</file>

<file path=ppt/tableStyles.xml><?xml version="1.0" encoding="utf-8"?>
<a:tblStyleLst xmlns:a="http://schemas.openxmlformats.org/drawingml/2006/main" def="{949F9194-CFDD-4AD9-8EB8-843BBEADDE05}">
  <a:tblStyle styleId="{949F9194-CFDD-4AD9-8EB8-843BBEADDE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01C3A5A7-F581-8EEB-B667-AB1D1901B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8C98EC76-6CAD-7FEB-E205-91D2F23492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757F24B8-9F5E-813E-9A04-BB61B0E093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556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>
          <a:extLst>
            <a:ext uri="{FF2B5EF4-FFF2-40B4-BE49-F238E27FC236}">
              <a16:creationId xmlns:a16="http://schemas.microsoft.com/office/drawing/2014/main" id="{3286C6F9-8008-F41C-B3C0-17F5685E3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>
            <a:extLst>
              <a:ext uri="{FF2B5EF4-FFF2-40B4-BE49-F238E27FC236}">
                <a16:creationId xmlns:a16="http://schemas.microsoft.com/office/drawing/2014/main" id="{AF68DC5B-0CE8-4D8F-8513-713A501DA9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>
            <a:extLst>
              <a:ext uri="{FF2B5EF4-FFF2-40B4-BE49-F238E27FC236}">
                <a16:creationId xmlns:a16="http://schemas.microsoft.com/office/drawing/2014/main" id="{EF5D0035-9DBF-674D-4366-40CD27F385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391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>
          <a:extLst>
            <a:ext uri="{FF2B5EF4-FFF2-40B4-BE49-F238E27FC236}">
              <a16:creationId xmlns:a16="http://schemas.microsoft.com/office/drawing/2014/main" id="{821149D6-EF82-55A6-9C64-21DE8D991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>
            <a:extLst>
              <a:ext uri="{FF2B5EF4-FFF2-40B4-BE49-F238E27FC236}">
                <a16:creationId xmlns:a16="http://schemas.microsoft.com/office/drawing/2014/main" id="{6B903CB6-AC07-353B-F810-649C89A0C5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>
            <a:extLst>
              <a:ext uri="{FF2B5EF4-FFF2-40B4-BE49-F238E27FC236}">
                <a16:creationId xmlns:a16="http://schemas.microsoft.com/office/drawing/2014/main" id="{A996C2D9-6CCB-5CA7-A35C-5BF305515C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676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>
          <a:extLst>
            <a:ext uri="{FF2B5EF4-FFF2-40B4-BE49-F238E27FC236}">
              <a16:creationId xmlns:a16="http://schemas.microsoft.com/office/drawing/2014/main" id="{64A38668-2597-AAC7-75AD-1D9917E1D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>
            <a:extLst>
              <a:ext uri="{FF2B5EF4-FFF2-40B4-BE49-F238E27FC236}">
                <a16:creationId xmlns:a16="http://schemas.microsoft.com/office/drawing/2014/main" id="{E6C09F8C-EAA9-C3C1-619B-D40E8242C4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>
            <a:extLst>
              <a:ext uri="{FF2B5EF4-FFF2-40B4-BE49-F238E27FC236}">
                <a16:creationId xmlns:a16="http://schemas.microsoft.com/office/drawing/2014/main" id="{5F90BC63-939A-7207-FC3A-05FDD9BD69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45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08EB8ABA-A2D1-1CD4-7743-7A0BB5E27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53B13020-9E39-5153-3DDB-229B4C303E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64A38CE6-5015-5EC3-E300-7862740A0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462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>
          <a:extLst>
            <a:ext uri="{FF2B5EF4-FFF2-40B4-BE49-F238E27FC236}">
              <a16:creationId xmlns:a16="http://schemas.microsoft.com/office/drawing/2014/main" id="{9EEBEE93-87CB-5F10-5D35-0D6E858B3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>
            <a:extLst>
              <a:ext uri="{FF2B5EF4-FFF2-40B4-BE49-F238E27FC236}">
                <a16:creationId xmlns:a16="http://schemas.microsoft.com/office/drawing/2014/main" id="{48C0F27F-01EB-F141-0AD7-9033DDCC41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>
            <a:extLst>
              <a:ext uri="{FF2B5EF4-FFF2-40B4-BE49-F238E27FC236}">
                <a16:creationId xmlns:a16="http://schemas.microsoft.com/office/drawing/2014/main" id="{77C2DC0B-05FF-E65B-29FA-1FBD6A7434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613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81678B99-1ABB-68F8-501F-43D8652F5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FB262609-BC3D-68DB-50DA-136D11A13E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10210672-A09E-7C2C-6CDA-79A05BB79F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759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>
          <a:extLst>
            <a:ext uri="{FF2B5EF4-FFF2-40B4-BE49-F238E27FC236}">
              <a16:creationId xmlns:a16="http://schemas.microsoft.com/office/drawing/2014/main" id="{34214A14-1264-6B5D-C25C-E2A2E6E42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>
            <a:extLst>
              <a:ext uri="{FF2B5EF4-FFF2-40B4-BE49-F238E27FC236}">
                <a16:creationId xmlns:a16="http://schemas.microsoft.com/office/drawing/2014/main" id="{1FFD491D-5A0E-C020-EDCA-48B140CD3E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>
            <a:extLst>
              <a:ext uri="{FF2B5EF4-FFF2-40B4-BE49-F238E27FC236}">
                <a16:creationId xmlns:a16="http://schemas.microsoft.com/office/drawing/2014/main" id="{C4995429-01E5-8732-D2B1-344FFCBBB6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45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DF866D0B-6E1F-5BBE-4EAF-3F5A1F5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894ED9AA-5B14-38D2-B842-149745C628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EFCCC20E-DDCE-32BE-03E7-200F1ABFF5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693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>
          <a:extLst>
            <a:ext uri="{FF2B5EF4-FFF2-40B4-BE49-F238E27FC236}">
              <a16:creationId xmlns:a16="http://schemas.microsoft.com/office/drawing/2014/main" id="{2614D09C-C2D8-7EE0-4DA9-90C5941C2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>
            <a:extLst>
              <a:ext uri="{FF2B5EF4-FFF2-40B4-BE49-F238E27FC236}">
                <a16:creationId xmlns:a16="http://schemas.microsoft.com/office/drawing/2014/main" id="{9215AA6F-5AFE-F171-14D7-CD9999E7CD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>
            <a:extLst>
              <a:ext uri="{FF2B5EF4-FFF2-40B4-BE49-F238E27FC236}">
                <a16:creationId xmlns:a16="http://schemas.microsoft.com/office/drawing/2014/main" id="{89E580E7-A54F-CBD4-ECA9-FBC8DEB21E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71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>
          <a:extLst>
            <a:ext uri="{FF2B5EF4-FFF2-40B4-BE49-F238E27FC236}">
              <a16:creationId xmlns:a16="http://schemas.microsoft.com/office/drawing/2014/main" id="{64A38668-2597-AAC7-75AD-1D9917E1D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>
            <a:extLst>
              <a:ext uri="{FF2B5EF4-FFF2-40B4-BE49-F238E27FC236}">
                <a16:creationId xmlns:a16="http://schemas.microsoft.com/office/drawing/2014/main" id="{E6C09F8C-EAA9-C3C1-619B-D40E8242C4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>
            <a:extLst>
              <a:ext uri="{FF2B5EF4-FFF2-40B4-BE49-F238E27FC236}">
                <a16:creationId xmlns:a16="http://schemas.microsoft.com/office/drawing/2014/main" id="{5F90BC63-939A-7207-FC3A-05FDD9BD69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265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  <p:sldLayoutId id="2147483659" r:id="rId6"/>
    <p:sldLayoutId id="2147483660" r:id="rId7"/>
    <p:sldLayoutId id="2147483669" r:id="rId8"/>
    <p:sldLayoutId id="2147483673" r:id="rId9"/>
    <p:sldLayoutId id="2147483674" r:id="rId10"/>
    <p:sldLayoutId id="2147483675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4.mp4"/><Relationship Id="rId7" Type="http://schemas.openxmlformats.org/officeDocument/2006/relationships/image" Target="../media/image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10000"/>
          </a:schemeClr>
        </a:solidFill>
        <a:effectLst/>
      </p:bgPr>
    </p:bg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180978" y="1284401"/>
            <a:ext cx="3730523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5000">
                <a:solidFill>
                  <a:schemeClr val="accent3"/>
                </a:solidFill>
              </a:rPr>
              <a:t>SC2001 LAB 3</a:t>
            </a:r>
            <a:endParaRPr lang="en-US">
              <a:solidFill>
                <a:schemeClr val="accent3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647202" y="3052352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300" u="sng"/>
              <a:t>Team 4</a:t>
            </a:r>
            <a:r>
              <a:rPr lang="en" sz="2300"/>
              <a:t> </a:t>
            </a:r>
            <a:br>
              <a:rPr lang="en" sz="2300"/>
            </a:br>
            <a:r>
              <a:rPr lang="en" sz="2300"/>
              <a:t>Low Jia Qi</a:t>
            </a:r>
            <a:br>
              <a:rPr lang="en" sz="2300"/>
            </a:br>
            <a:r>
              <a:rPr lang="en" sz="2300"/>
              <a:t>Low Wei Jie</a:t>
            </a:r>
            <a:br>
              <a:rPr lang="en" sz="2300"/>
            </a:br>
            <a:r>
              <a:rPr lang="en" sz="2300"/>
              <a:t>Luke Eng Peng Kee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861C5246-64D2-1AA6-3029-EDE149875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56;p38">
            <a:extLst>
              <a:ext uri="{FF2B5EF4-FFF2-40B4-BE49-F238E27FC236}">
                <a16:creationId xmlns:a16="http://schemas.microsoft.com/office/drawing/2014/main" id="{3164404B-440C-A358-7447-BAB7E1E3423B}"/>
              </a:ext>
            </a:extLst>
          </p:cNvPr>
          <p:cNvSpPr txBox="1">
            <a:spLocks/>
          </p:cNvSpPr>
          <p:nvPr/>
        </p:nvSpPr>
        <p:spPr>
          <a:xfrm>
            <a:off x="2444096" y="1502570"/>
            <a:ext cx="4140290" cy="182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3600"/>
              <a:t>Algorithm</a:t>
            </a:r>
          </a:p>
          <a:p>
            <a:r>
              <a:rPr lang="en" sz="3600"/>
              <a:t>(Bottom Up)</a:t>
            </a:r>
            <a:endParaRPr lang="en" sz="1600"/>
          </a:p>
        </p:txBody>
      </p:sp>
    </p:spTree>
    <p:extLst>
      <p:ext uri="{BB962C8B-B14F-4D97-AF65-F5344CB8AC3E}">
        <p14:creationId xmlns:p14="http://schemas.microsoft.com/office/powerpoint/2010/main" val="231547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>
          <a:extLst>
            <a:ext uri="{FF2B5EF4-FFF2-40B4-BE49-F238E27FC236}">
              <a16:creationId xmlns:a16="http://schemas.microsoft.com/office/drawing/2014/main" id="{1233DA1A-9785-5B95-D374-29D4FDBFB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>
            <a:extLst>
              <a:ext uri="{FF2B5EF4-FFF2-40B4-BE49-F238E27FC236}">
                <a16:creationId xmlns:a16="http://schemas.microsoft.com/office/drawing/2014/main" id="{9956D05E-45A9-9161-4D51-6C77D1949F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-3524"/>
            <a:ext cx="5415455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/>
              <a:t>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27AE68-E3B7-30D6-430A-BAB831F4A6A4}"/>
              </a:ext>
            </a:extLst>
          </p:cNvPr>
          <p:cNvSpPr txBox="1"/>
          <p:nvPr/>
        </p:nvSpPr>
        <p:spPr>
          <a:xfrm>
            <a:off x="62962" y="581776"/>
            <a:ext cx="6901174" cy="2246769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sz="1100" b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100" b="0" err="1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unbounded_knapsack_bottom_up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w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GB" sz="1100" b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1100" b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], </a:t>
            </a:r>
            <a:r>
              <a:rPr lang="en-GB" sz="1100" b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p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GB" sz="1100" b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1100" b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], </a:t>
            </a:r>
            <a:r>
              <a:rPr lang="en-GB" sz="1100" b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cap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GB" sz="1100" b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 -&gt; </a:t>
            </a:r>
            <a:r>
              <a:rPr lang="en-GB" sz="1100" b="0">
                <a:solidFill>
                  <a:srgbClr val="4EC9B0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en-GB" sz="1100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n = </a:t>
            </a:r>
            <a:r>
              <a:rPr lang="en-GB" sz="1100" b="0" err="1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w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GB" sz="1100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GB" sz="1100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dp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en-GB" sz="1100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* 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cap + </a:t>
            </a:r>
            <a:r>
              <a:rPr lang="en-GB" sz="1100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100" b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_ </a:t>
            </a:r>
            <a:r>
              <a:rPr lang="en-GB" sz="1100" b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100" b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 + </a:t>
            </a:r>
            <a:r>
              <a:rPr lang="en-GB" sz="1100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)]</a:t>
            </a:r>
            <a:endParaRPr lang="en-GB" sz="1100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</a:p>
          <a:p>
            <a:pPr>
              <a:lnSpc>
                <a:spcPts val="1425"/>
              </a:lnSpc>
            </a:pP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GB" sz="1100" b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100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100" b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100" b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 + </a:t>
            </a:r>
            <a:r>
              <a:rPr lang="en-GB" sz="1100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):</a:t>
            </a:r>
            <a:endParaRPr lang="en-GB" sz="1100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</a:t>
            </a:r>
            <a:r>
              <a:rPr lang="en-GB" sz="1100" b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c </a:t>
            </a:r>
            <a:r>
              <a:rPr lang="en-GB" sz="1100" b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100" b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cap + </a:t>
            </a:r>
            <a:r>
              <a:rPr lang="en-GB" sz="1100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):</a:t>
            </a:r>
            <a:endParaRPr lang="en-GB" sz="1100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</a:t>
            </a:r>
            <a:r>
              <a:rPr lang="en-GB" sz="1100" b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w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1100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- </a:t>
            </a:r>
            <a:r>
              <a:rPr lang="en-GB" sz="1100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&gt; c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en-GB" sz="1100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</a:t>
            </a:r>
            <a:r>
              <a:rPr lang="en-GB" sz="1100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dp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1100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][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100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dp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1100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- </a:t>
            </a:r>
            <a:r>
              <a:rPr lang="en-GB" sz="1100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][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100" b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must be within capacity</a:t>
            </a:r>
            <a:endParaRPr lang="en-GB" sz="1100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</a:t>
            </a:r>
            <a:r>
              <a:rPr lang="en-GB" sz="1100" b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en-GB" sz="1100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</a:t>
            </a:r>
            <a:r>
              <a:rPr lang="en-GB" sz="1100" b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Maximize profit</a:t>
            </a:r>
            <a:endParaRPr lang="en-GB" sz="1100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        </a:t>
            </a:r>
            <a:r>
              <a:rPr lang="en-GB" sz="1100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dp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1100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][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100" b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dp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1100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- </a:t>
            </a:r>
            <a:r>
              <a:rPr lang="en-GB" sz="1100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][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100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dp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1100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][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 - w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1100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- </a:t>
            </a:r>
            <a:r>
              <a:rPr lang="en-GB" sz="1100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+ p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1100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- </a:t>
            </a:r>
            <a:r>
              <a:rPr lang="en-GB" sz="1100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])</a:t>
            </a:r>
            <a:endParaRPr lang="en-GB" sz="1100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GB" sz="1100" b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100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dp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][</a:t>
            </a:r>
            <a:r>
              <a:rPr lang="en-GB" sz="110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cap</a:t>
            </a:r>
            <a:r>
              <a:rPr lang="en-GB" sz="110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endParaRPr lang="en-GB" sz="1100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Google Shape;2200;p40">
            <a:extLst>
              <a:ext uri="{FF2B5EF4-FFF2-40B4-BE49-F238E27FC236}">
                <a16:creationId xmlns:a16="http://schemas.microsoft.com/office/drawing/2014/main" id="{164C8690-7536-FCE9-AECA-544A9610F043}"/>
              </a:ext>
            </a:extLst>
          </p:cNvPr>
          <p:cNvSpPr txBox="1">
            <a:spLocks/>
          </p:cNvSpPr>
          <p:nvPr/>
        </p:nvSpPr>
        <p:spPr>
          <a:xfrm>
            <a:off x="62962" y="2837522"/>
            <a:ext cx="9018076" cy="927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">
                <a:solidFill>
                  <a:srgbClr val="FF0000"/>
                </a:solidFill>
              </a:rPr>
              <a:t>Initialize matrix containing max profits per object type and capacity</a:t>
            </a:r>
          </a:p>
          <a:p>
            <a:pPr marL="342900" indent="-342900">
              <a:buFont typeface="+mj-lt"/>
              <a:buAutoNum type="arabicPeriod"/>
            </a:pPr>
            <a:r>
              <a:rPr lang="en">
                <a:solidFill>
                  <a:srgbClr val="00B050"/>
                </a:solidFill>
              </a:rPr>
              <a:t>Iterate through capacity (0 to max) per object type</a:t>
            </a:r>
          </a:p>
          <a:p>
            <a:pPr marL="342900" indent="-342900">
              <a:buFont typeface="+mj-lt"/>
              <a:buAutoNum type="arabicPeriod"/>
            </a:pPr>
            <a:r>
              <a:rPr lang="en"/>
              <a:t>Select maximum profit subject to capacity constraints (see next slide)</a:t>
            </a:r>
          </a:p>
          <a:p>
            <a:pPr marL="720725" lvl="1" indent="-342900">
              <a:buFont typeface="+mj-lt"/>
              <a:buAutoNum type="alphaLcPeriod"/>
            </a:pPr>
            <a:r>
              <a:rPr lang="en">
                <a:solidFill>
                  <a:schemeClr val="accent1">
                    <a:lumMod val="50000"/>
                  </a:schemeClr>
                </a:solidFill>
              </a:rPr>
              <a:t>Do not add object if adding an additional object of type i exceeds capacity</a:t>
            </a:r>
          </a:p>
          <a:p>
            <a:pPr marL="720725" lvl="1" indent="-342900">
              <a:buFont typeface="+mj-lt"/>
              <a:buAutoNum type="alphaLcPeriod"/>
            </a:pPr>
            <a:r>
              <a:rPr lang="en">
                <a:solidFill>
                  <a:srgbClr val="E2AC00"/>
                </a:solidFill>
              </a:rPr>
              <a:t>Choose the higher profit between i) profit obtainable without using object i; and ii) profit from including one additional unit of object i</a:t>
            </a:r>
          </a:p>
          <a:p>
            <a:pPr marL="720725" lvl="1" indent="-342900">
              <a:buFont typeface="+mj-lt"/>
              <a:buAutoNum type="alphaLcPeriod"/>
            </a:pPr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3EC83E-6C16-117B-0DDF-18E8CED17D79}"/>
              </a:ext>
            </a:extLst>
          </p:cNvPr>
          <p:cNvSpPr/>
          <p:nvPr/>
        </p:nvSpPr>
        <p:spPr>
          <a:xfrm>
            <a:off x="445674" y="968644"/>
            <a:ext cx="3788229" cy="198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A98110-E37C-CF6A-13C5-C9BC584CEF4E}"/>
              </a:ext>
            </a:extLst>
          </p:cNvPr>
          <p:cNvSpPr/>
          <p:nvPr/>
        </p:nvSpPr>
        <p:spPr>
          <a:xfrm>
            <a:off x="445674" y="1317783"/>
            <a:ext cx="3788229" cy="3560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51A2F6-9049-5861-024F-2CB3BD5C978A}"/>
              </a:ext>
            </a:extLst>
          </p:cNvPr>
          <p:cNvSpPr/>
          <p:nvPr/>
        </p:nvSpPr>
        <p:spPr>
          <a:xfrm>
            <a:off x="1094019" y="1709649"/>
            <a:ext cx="4570611" cy="35603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3E632D-F213-7D8C-48A2-6C94B852FF8D}"/>
              </a:ext>
            </a:extLst>
          </p:cNvPr>
          <p:cNvSpPr/>
          <p:nvPr/>
        </p:nvSpPr>
        <p:spPr>
          <a:xfrm>
            <a:off x="1089934" y="2077652"/>
            <a:ext cx="5465849" cy="53060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72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>
          <a:extLst>
            <a:ext uri="{FF2B5EF4-FFF2-40B4-BE49-F238E27FC236}">
              <a16:creationId xmlns:a16="http://schemas.microsoft.com/office/drawing/2014/main" id="{3092703C-16CF-D449-EF70-06C0D892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F56CA34-AF89-8066-4EBC-D072D000DF46}"/>
              </a:ext>
            </a:extLst>
          </p:cNvPr>
          <p:cNvSpPr/>
          <p:nvPr/>
        </p:nvSpPr>
        <p:spPr>
          <a:xfrm>
            <a:off x="0" y="3818378"/>
            <a:ext cx="2643309" cy="1325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77F6D-DE0E-BC84-3761-DABF74228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99" y="1471459"/>
            <a:ext cx="8611802" cy="2200582"/>
          </a:xfrm>
          <a:prstGeom prst="rect">
            <a:avLst/>
          </a:prstGeom>
        </p:spPr>
      </p:pic>
      <p:sp>
        <p:nvSpPr>
          <p:cNvPr id="3515" name="Google Shape;3515;p62">
            <a:extLst>
              <a:ext uri="{FF2B5EF4-FFF2-40B4-BE49-F238E27FC236}">
                <a16:creationId xmlns:a16="http://schemas.microsoft.com/office/drawing/2014/main" id="{DB1368A8-66EF-43D7-4F94-771908A7D5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-3524"/>
            <a:ext cx="5415455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/>
              <a:t>Algorithm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CFDF11-68A2-D4CF-2B83-048D8C112C4A}"/>
              </a:ext>
            </a:extLst>
          </p:cNvPr>
          <p:cNvSpPr/>
          <p:nvPr/>
        </p:nvSpPr>
        <p:spPr>
          <a:xfrm>
            <a:off x="5415454" y="2813659"/>
            <a:ext cx="391526" cy="400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29931C-B581-EE9A-BAA1-17D606B0FBFB}"/>
              </a:ext>
            </a:extLst>
          </p:cNvPr>
          <p:cNvSpPr/>
          <p:nvPr/>
        </p:nvSpPr>
        <p:spPr>
          <a:xfrm>
            <a:off x="2344534" y="2836037"/>
            <a:ext cx="313426" cy="35603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5AAC97-5E02-7AAA-6093-6AD0DB59A1FB}"/>
              </a:ext>
            </a:extLst>
          </p:cNvPr>
          <p:cNvSpPr/>
          <p:nvPr/>
        </p:nvSpPr>
        <p:spPr>
          <a:xfrm>
            <a:off x="5415454" y="2386262"/>
            <a:ext cx="391526" cy="35603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F3B8276-390D-25C4-CA2D-9B6D306BF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831133"/>
              </p:ext>
            </p:extLst>
          </p:nvPr>
        </p:nvGraphicFramePr>
        <p:xfrm>
          <a:off x="2732942" y="139537"/>
          <a:ext cx="2931688" cy="1112520"/>
        </p:xfrm>
        <a:graphic>
          <a:graphicData uri="http://schemas.openxmlformats.org/drawingml/2006/table">
            <a:tbl>
              <a:tblPr firstRow="1" bandRow="1">
                <a:tableStyleId>{949F9194-CFDD-4AD9-8EB8-843BBEADDE05}</a:tableStyleId>
              </a:tblPr>
              <a:tblGrid>
                <a:gridCol w="732922">
                  <a:extLst>
                    <a:ext uri="{9D8B030D-6E8A-4147-A177-3AD203B41FA5}">
                      <a16:colId xmlns:a16="http://schemas.microsoft.com/office/drawing/2014/main" val="2451496872"/>
                    </a:ext>
                  </a:extLst>
                </a:gridCol>
                <a:gridCol w="732922">
                  <a:extLst>
                    <a:ext uri="{9D8B030D-6E8A-4147-A177-3AD203B41FA5}">
                      <a16:colId xmlns:a16="http://schemas.microsoft.com/office/drawing/2014/main" val="2839320902"/>
                    </a:ext>
                  </a:extLst>
                </a:gridCol>
                <a:gridCol w="732922">
                  <a:extLst>
                    <a:ext uri="{9D8B030D-6E8A-4147-A177-3AD203B41FA5}">
                      <a16:colId xmlns:a16="http://schemas.microsoft.com/office/drawing/2014/main" val="4184452456"/>
                    </a:ext>
                  </a:extLst>
                </a:gridCol>
                <a:gridCol w="732922">
                  <a:extLst>
                    <a:ext uri="{9D8B030D-6E8A-4147-A177-3AD203B41FA5}">
                      <a16:colId xmlns:a16="http://schemas.microsoft.com/office/drawing/2014/main" val="29962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err="1"/>
                        <a:t>i</a:t>
                      </a:r>
                      <a:endParaRPr lang="en-GB" b="1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3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4790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err="1"/>
                        <a:t>w</a:t>
                      </a:r>
                      <a:r>
                        <a:rPr lang="en-GB" b="1" baseline="-25000" err="1"/>
                        <a:t>i</a:t>
                      </a:r>
                      <a:endParaRPr lang="en-GB" b="1" baseline="-2500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37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p</a:t>
                      </a:r>
                      <a:r>
                        <a:rPr lang="en-GB" b="1" baseline="-25000"/>
                        <a:t>i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34055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39E875C-8B07-F433-291E-F69E7DBB775C}"/>
              </a:ext>
            </a:extLst>
          </p:cNvPr>
          <p:cNvSpPr txBox="1"/>
          <p:nvPr/>
        </p:nvSpPr>
        <p:spPr>
          <a:xfrm>
            <a:off x="2107312" y="3837652"/>
            <a:ext cx="5587596" cy="3077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err="1"/>
              <a:t>dp</a:t>
            </a:r>
            <a:r>
              <a:rPr lang="en-GB"/>
              <a:t>[</a:t>
            </a:r>
            <a:r>
              <a:rPr lang="en-GB" err="1"/>
              <a:t>i</a:t>
            </a:r>
            <a:r>
              <a:rPr lang="en-GB"/>
              <a:t> - 1][c] = </a:t>
            </a:r>
            <a:r>
              <a:rPr lang="en-GB" err="1"/>
              <a:t>dp</a:t>
            </a:r>
            <a:r>
              <a:rPr lang="en-GB"/>
              <a:t>[1][8] </a:t>
            </a:r>
            <a:r>
              <a:rPr lang="en-GB">
                <a:sym typeface="Wingdings" panose="05000000000000000000" pitchFamily="2" charset="2"/>
              </a:rPr>
              <a:t> max profit obtainable without adding </a:t>
            </a:r>
            <a:r>
              <a:rPr lang="en-GB" err="1">
                <a:sym typeface="Wingdings" panose="05000000000000000000" pitchFamily="2" charset="2"/>
              </a:rPr>
              <a:t>i</a:t>
            </a:r>
            <a:r>
              <a:rPr lang="en-GB">
                <a:sym typeface="Wingdings" panose="05000000000000000000" pitchFamily="2" charset="2"/>
              </a:rPr>
              <a:t> = </a:t>
            </a:r>
            <a:r>
              <a:rPr lang="en-GB" b="1">
                <a:sym typeface="Wingdings" panose="05000000000000000000" pitchFamily="2" charset="2"/>
              </a:rPr>
              <a:t>14</a:t>
            </a:r>
            <a:endParaRPr lang="en-GB" b="1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C3CDCD-8011-DC71-E55C-EAD761A88087}"/>
              </a:ext>
            </a:extLst>
          </p:cNvPr>
          <p:cNvCxnSpPr>
            <a:cxnSpLocks/>
            <a:stCxn id="10" idx="1"/>
            <a:endCxn id="12" idx="0"/>
          </p:cNvCxnSpPr>
          <p:nvPr/>
        </p:nvCxnSpPr>
        <p:spPr>
          <a:xfrm flipH="1">
            <a:off x="4901110" y="2564280"/>
            <a:ext cx="514344" cy="1273372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21D894A-00A4-A52F-AA68-90926716EF16}"/>
              </a:ext>
            </a:extLst>
          </p:cNvPr>
          <p:cNvSpPr txBox="1"/>
          <p:nvPr/>
        </p:nvSpPr>
        <p:spPr>
          <a:xfrm>
            <a:off x="674176" y="4279067"/>
            <a:ext cx="7020732" cy="30777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l-PL"/>
              <a:t>dp[i][c - w[i - 1]] + p[i - 1]</a:t>
            </a:r>
            <a:r>
              <a:rPr lang="en-GB"/>
              <a:t> = </a:t>
            </a:r>
            <a:r>
              <a:rPr lang="en-GB" err="1"/>
              <a:t>dp</a:t>
            </a:r>
            <a:r>
              <a:rPr lang="en-GB"/>
              <a:t>[2][2] + 6 </a:t>
            </a:r>
            <a:r>
              <a:rPr lang="en-GB">
                <a:sym typeface="Wingdings" panose="05000000000000000000" pitchFamily="2" charset="2"/>
              </a:rPr>
              <a:t> max profit from adding additional unit of </a:t>
            </a:r>
            <a:r>
              <a:rPr lang="en-GB" err="1">
                <a:sym typeface="Wingdings" panose="05000000000000000000" pitchFamily="2" charset="2"/>
              </a:rPr>
              <a:t>i</a:t>
            </a:r>
            <a:r>
              <a:rPr lang="en-GB">
                <a:sym typeface="Wingdings" panose="05000000000000000000" pitchFamily="2" charset="2"/>
              </a:rPr>
              <a:t> = </a:t>
            </a:r>
            <a:r>
              <a:rPr lang="en-GB" b="1">
                <a:sym typeface="Wingdings" panose="05000000000000000000" pitchFamily="2" charset="2"/>
              </a:rPr>
              <a:t>6</a:t>
            </a:r>
            <a:endParaRPr lang="en-GB" b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BDB6C0-BFCF-B95A-2673-B58A100D4D1B}"/>
              </a:ext>
            </a:extLst>
          </p:cNvPr>
          <p:cNvCxnSpPr>
            <a:cxnSpLocks/>
            <a:stCxn id="8" idx="1"/>
            <a:endCxn id="16" idx="1"/>
          </p:cNvCxnSpPr>
          <p:nvPr/>
        </p:nvCxnSpPr>
        <p:spPr>
          <a:xfrm rot="10800000" flipV="1">
            <a:off x="674176" y="3014054"/>
            <a:ext cx="1670358" cy="1418902"/>
          </a:xfrm>
          <a:prstGeom prst="curvedConnector3">
            <a:avLst>
              <a:gd name="adj1" fmla="val 113686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ight Brace 41">
            <a:extLst>
              <a:ext uri="{FF2B5EF4-FFF2-40B4-BE49-F238E27FC236}">
                <a16:creationId xmlns:a16="http://schemas.microsoft.com/office/drawing/2014/main" id="{1261051A-2D9A-DCAC-C183-2DE38279AEFD}"/>
              </a:ext>
            </a:extLst>
          </p:cNvPr>
          <p:cNvSpPr/>
          <p:nvPr/>
        </p:nvSpPr>
        <p:spPr>
          <a:xfrm>
            <a:off x="7715009" y="3837652"/>
            <a:ext cx="136611" cy="74919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Arrow Connector 16">
            <a:extLst>
              <a:ext uri="{FF2B5EF4-FFF2-40B4-BE49-F238E27FC236}">
                <a16:creationId xmlns:a16="http://schemas.microsoft.com/office/drawing/2014/main" id="{8BEE6D16-2348-E400-4A18-9498FFAE81FF}"/>
              </a:ext>
            </a:extLst>
          </p:cNvPr>
          <p:cNvCxnSpPr>
            <a:cxnSpLocks/>
            <a:stCxn id="52" idx="0"/>
            <a:endCxn id="5" idx="3"/>
          </p:cNvCxnSpPr>
          <p:nvPr/>
        </p:nvCxnSpPr>
        <p:spPr>
          <a:xfrm rot="16200000" flipV="1">
            <a:off x="6529655" y="2291380"/>
            <a:ext cx="1044305" cy="248965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E98BDF3-14D6-C53A-6436-FD23701AAD49}"/>
              </a:ext>
            </a:extLst>
          </p:cNvPr>
          <p:cNvSpPr txBox="1"/>
          <p:nvPr/>
        </p:nvSpPr>
        <p:spPr>
          <a:xfrm>
            <a:off x="7871721" y="4058359"/>
            <a:ext cx="849823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/>
              <a:t>max</a:t>
            </a:r>
            <a:endParaRPr lang="en-GB" b="1"/>
          </a:p>
        </p:txBody>
      </p:sp>
      <p:sp>
        <p:nvSpPr>
          <p:cNvPr id="54" name="Google Shape;2200;p40">
            <a:extLst>
              <a:ext uri="{FF2B5EF4-FFF2-40B4-BE49-F238E27FC236}">
                <a16:creationId xmlns:a16="http://schemas.microsoft.com/office/drawing/2014/main" id="{5333C4D6-7F96-51A0-EAF8-4F49D3E90257}"/>
              </a:ext>
            </a:extLst>
          </p:cNvPr>
          <p:cNvSpPr txBox="1">
            <a:spLocks/>
          </p:cNvSpPr>
          <p:nvPr/>
        </p:nvSpPr>
        <p:spPr>
          <a:xfrm>
            <a:off x="113629" y="515244"/>
            <a:ext cx="1993683" cy="927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i="1"/>
              <a:t>e.g. </a:t>
            </a:r>
            <a:r>
              <a:rPr lang="en-GB" i="1" err="1"/>
              <a:t>i</a:t>
            </a:r>
            <a:r>
              <a:rPr lang="en-GB" i="1"/>
              <a:t> = 2, C = 8</a:t>
            </a:r>
            <a:endParaRPr lang="en" i="1"/>
          </a:p>
        </p:txBody>
      </p:sp>
    </p:spTree>
    <p:extLst>
      <p:ext uri="{BB962C8B-B14F-4D97-AF65-F5344CB8AC3E}">
        <p14:creationId xmlns:p14="http://schemas.microsoft.com/office/powerpoint/2010/main" val="3494354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>
          <a:extLst>
            <a:ext uri="{FF2B5EF4-FFF2-40B4-BE49-F238E27FC236}">
              <a16:creationId xmlns:a16="http://schemas.microsoft.com/office/drawing/2014/main" id="{D5771097-CBF7-9CC0-F4E2-D9538CDB6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sult 4b">
            <a:hlinkClick r:id="" action="ppaction://media"/>
            <a:extLst>
              <a:ext uri="{FF2B5EF4-FFF2-40B4-BE49-F238E27FC236}">
                <a16:creationId xmlns:a16="http://schemas.microsoft.com/office/drawing/2014/main" id="{CFF314D7-AC08-F135-4036-F6691A402C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t="13928" b="13928"/>
          <a:stretch/>
        </p:blipFill>
        <p:spPr>
          <a:xfrm>
            <a:off x="4541929" y="2723786"/>
            <a:ext cx="4570149" cy="1413301"/>
          </a:xfrm>
          <a:prstGeom prst="rect">
            <a:avLst/>
          </a:prstGeom>
        </p:spPr>
      </p:pic>
      <p:pic>
        <p:nvPicPr>
          <p:cNvPr id="7" name="Result 4a">
            <a:hlinkClick r:id="" action="ppaction://media"/>
            <a:extLst>
              <a:ext uri="{FF2B5EF4-FFF2-40B4-BE49-F238E27FC236}">
                <a16:creationId xmlns:a16="http://schemas.microsoft.com/office/drawing/2014/main" id="{B380BE44-2C6D-5028-3FDB-3430157E1FE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t="19849" b="20440"/>
          <a:stretch/>
        </p:blipFill>
        <p:spPr>
          <a:xfrm>
            <a:off x="278970" y="2723786"/>
            <a:ext cx="4207791" cy="14133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1AED654-F022-C8FC-567C-B8AF1597B2F6}"/>
              </a:ext>
            </a:extLst>
          </p:cNvPr>
          <p:cNvSpPr/>
          <p:nvPr/>
        </p:nvSpPr>
        <p:spPr>
          <a:xfrm>
            <a:off x="6500691" y="0"/>
            <a:ext cx="2643309" cy="1325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15" name="Google Shape;3515;p62">
            <a:extLst>
              <a:ext uri="{FF2B5EF4-FFF2-40B4-BE49-F238E27FC236}">
                <a16:creationId xmlns:a16="http://schemas.microsoft.com/office/drawing/2014/main" id="{DBED1208-D56F-3349-6ABA-0BA5047447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-3524"/>
            <a:ext cx="5415455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/>
              <a:t>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B7F8BED-09E9-CB12-76AD-032EAFD0C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801752"/>
              </p:ext>
            </p:extLst>
          </p:nvPr>
        </p:nvGraphicFramePr>
        <p:xfrm>
          <a:off x="851152" y="1006413"/>
          <a:ext cx="2931688" cy="1112520"/>
        </p:xfrm>
        <a:graphic>
          <a:graphicData uri="http://schemas.openxmlformats.org/drawingml/2006/table">
            <a:tbl>
              <a:tblPr firstRow="1" bandRow="1">
                <a:tableStyleId>{949F9194-CFDD-4AD9-8EB8-843BBEADDE05}</a:tableStyleId>
              </a:tblPr>
              <a:tblGrid>
                <a:gridCol w="732922">
                  <a:extLst>
                    <a:ext uri="{9D8B030D-6E8A-4147-A177-3AD203B41FA5}">
                      <a16:colId xmlns:a16="http://schemas.microsoft.com/office/drawing/2014/main" val="2451496872"/>
                    </a:ext>
                  </a:extLst>
                </a:gridCol>
                <a:gridCol w="732922">
                  <a:extLst>
                    <a:ext uri="{9D8B030D-6E8A-4147-A177-3AD203B41FA5}">
                      <a16:colId xmlns:a16="http://schemas.microsoft.com/office/drawing/2014/main" val="2839320902"/>
                    </a:ext>
                  </a:extLst>
                </a:gridCol>
                <a:gridCol w="732922">
                  <a:extLst>
                    <a:ext uri="{9D8B030D-6E8A-4147-A177-3AD203B41FA5}">
                      <a16:colId xmlns:a16="http://schemas.microsoft.com/office/drawing/2014/main" val="4184452456"/>
                    </a:ext>
                  </a:extLst>
                </a:gridCol>
                <a:gridCol w="732922">
                  <a:extLst>
                    <a:ext uri="{9D8B030D-6E8A-4147-A177-3AD203B41FA5}">
                      <a16:colId xmlns:a16="http://schemas.microsoft.com/office/drawing/2014/main" val="29962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err="1"/>
                        <a:t>i</a:t>
                      </a:r>
                      <a:endParaRPr lang="en-GB" b="1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3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4790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err="1"/>
                        <a:t>w</a:t>
                      </a:r>
                      <a:r>
                        <a:rPr lang="en-GB" b="1" baseline="-25000" err="1"/>
                        <a:t>i</a:t>
                      </a:r>
                      <a:endParaRPr lang="en-GB" b="1" baseline="-2500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37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p</a:t>
                      </a:r>
                      <a:r>
                        <a:rPr lang="en-GB" b="1" baseline="-25000"/>
                        <a:t>i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34055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C0B604-4554-42C6-DE26-F8A42D8B3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56954"/>
              </p:ext>
            </p:extLst>
          </p:nvPr>
        </p:nvGraphicFramePr>
        <p:xfrm>
          <a:off x="5361160" y="1006413"/>
          <a:ext cx="2931688" cy="1112520"/>
        </p:xfrm>
        <a:graphic>
          <a:graphicData uri="http://schemas.openxmlformats.org/drawingml/2006/table">
            <a:tbl>
              <a:tblPr firstRow="1" bandRow="1">
                <a:tableStyleId>{949F9194-CFDD-4AD9-8EB8-843BBEADDE05}</a:tableStyleId>
              </a:tblPr>
              <a:tblGrid>
                <a:gridCol w="732922">
                  <a:extLst>
                    <a:ext uri="{9D8B030D-6E8A-4147-A177-3AD203B41FA5}">
                      <a16:colId xmlns:a16="http://schemas.microsoft.com/office/drawing/2014/main" val="2451496872"/>
                    </a:ext>
                  </a:extLst>
                </a:gridCol>
                <a:gridCol w="732922">
                  <a:extLst>
                    <a:ext uri="{9D8B030D-6E8A-4147-A177-3AD203B41FA5}">
                      <a16:colId xmlns:a16="http://schemas.microsoft.com/office/drawing/2014/main" val="2839320902"/>
                    </a:ext>
                  </a:extLst>
                </a:gridCol>
                <a:gridCol w="732922">
                  <a:extLst>
                    <a:ext uri="{9D8B030D-6E8A-4147-A177-3AD203B41FA5}">
                      <a16:colId xmlns:a16="http://schemas.microsoft.com/office/drawing/2014/main" val="4184452456"/>
                    </a:ext>
                  </a:extLst>
                </a:gridCol>
                <a:gridCol w="732922">
                  <a:extLst>
                    <a:ext uri="{9D8B030D-6E8A-4147-A177-3AD203B41FA5}">
                      <a16:colId xmlns:a16="http://schemas.microsoft.com/office/drawing/2014/main" val="29962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err="1"/>
                        <a:t>i</a:t>
                      </a:r>
                      <a:endParaRPr lang="en-GB" b="1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3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4790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err="1"/>
                        <a:t>w</a:t>
                      </a:r>
                      <a:r>
                        <a:rPr lang="en-GB" b="1" baseline="-25000" err="1"/>
                        <a:t>i</a:t>
                      </a:r>
                      <a:endParaRPr lang="en-GB" b="1" baseline="-2500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37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p</a:t>
                      </a:r>
                      <a:r>
                        <a:rPr lang="en-GB" b="1" baseline="-25000"/>
                        <a:t>i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340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065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11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9CD4-5A1F-778D-336B-553BAE4EE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1767150"/>
            <a:ext cx="3200400" cy="804600"/>
          </a:xfrm>
        </p:spPr>
        <p:txBody>
          <a:bodyPr/>
          <a:lstStyle/>
          <a:p>
            <a:r>
              <a:rPr lang="en-GB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1407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u="sng"/>
              <a:t>Contents of Project 3 - </a:t>
            </a:r>
            <a:br>
              <a:rPr lang="en" u="sng"/>
            </a:br>
            <a:r>
              <a:rPr lang="en" u="sng"/>
              <a:t>Dynamic Programming</a:t>
            </a:r>
          </a:p>
        </p:txBody>
      </p: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532501" y="240649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Subproblem Graph</a:t>
            </a:r>
            <a:endParaRPr lang="en-US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Recursive Definition</a:t>
            </a:r>
            <a:endParaRPr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253564" y="2414016"/>
            <a:ext cx="1964173" cy="411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Algorithm</a:t>
            </a:r>
          </a:p>
          <a:p>
            <a:endParaRPr lang="en"/>
          </a:p>
          <a:p>
            <a:r>
              <a:rPr lang="en"/>
              <a:t>(Implementation + Results)</a:t>
            </a:r>
            <a:endParaRPr/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1696099" y="1908349"/>
            <a:ext cx="420796" cy="370732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06" name="Google Shape;2206;p40"/>
          <p:cNvGrpSpPr/>
          <p:nvPr/>
        </p:nvGrpSpPr>
        <p:grpSpPr>
          <a:xfrm>
            <a:off x="4203687" y="1882041"/>
            <a:ext cx="420796" cy="421770"/>
            <a:chOff x="-3137650" y="2408950"/>
            <a:chExt cx="291450" cy="292125"/>
          </a:xfrm>
        </p:grpSpPr>
        <p:sp>
          <p:nvSpPr>
            <p:cNvPr id="2207" name="Google Shape;2207;p40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8" name="Google Shape;2208;p40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12" name="Google Shape;2212;p40"/>
          <p:cNvGrpSpPr/>
          <p:nvPr/>
        </p:nvGrpSpPr>
        <p:grpSpPr>
          <a:xfrm>
            <a:off x="7027102" y="1909371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908D5BDA-0CB8-FCFD-0D3D-749AFA9EA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56;p38">
            <a:extLst>
              <a:ext uri="{FF2B5EF4-FFF2-40B4-BE49-F238E27FC236}">
                <a16:creationId xmlns:a16="http://schemas.microsoft.com/office/drawing/2014/main" id="{9B99A503-F6D5-E444-6479-FC9833C31A44}"/>
              </a:ext>
            </a:extLst>
          </p:cNvPr>
          <p:cNvSpPr txBox="1">
            <a:spLocks/>
          </p:cNvSpPr>
          <p:nvPr/>
        </p:nvSpPr>
        <p:spPr>
          <a:xfrm>
            <a:off x="2444096" y="1502570"/>
            <a:ext cx="4140290" cy="182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3600"/>
              <a:t>Recursive Definition</a:t>
            </a:r>
            <a:endParaRPr lang="en" sz="1600"/>
          </a:p>
        </p:txBody>
      </p:sp>
    </p:spTree>
    <p:extLst>
      <p:ext uri="{BB962C8B-B14F-4D97-AF65-F5344CB8AC3E}">
        <p14:creationId xmlns:p14="http://schemas.microsoft.com/office/powerpoint/2010/main" val="3597044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>
          <a:extLst>
            <a:ext uri="{FF2B5EF4-FFF2-40B4-BE49-F238E27FC236}">
              <a16:creationId xmlns:a16="http://schemas.microsoft.com/office/drawing/2014/main" id="{02C5E264-3ECC-0A09-89BD-3C996CA42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5CFD119-FF49-61FF-8343-51B0B5E78A29}"/>
              </a:ext>
            </a:extLst>
          </p:cNvPr>
          <p:cNvSpPr/>
          <p:nvPr/>
        </p:nvSpPr>
        <p:spPr>
          <a:xfrm>
            <a:off x="0" y="3853226"/>
            <a:ext cx="2643309" cy="1325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15" name="Google Shape;3515;p62">
            <a:extLst>
              <a:ext uri="{FF2B5EF4-FFF2-40B4-BE49-F238E27FC236}">
                <a16:creationId xmlns:a16="http://schemas.microsoft.com/office/drawing/2014/main" id="{0C02973B-C7F4-D5D0-AF45-DB987B87F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-3524"/>
            <a:ext cx="5415455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/>
              <a:t>Recursive Definition</a:t>
            </a:r>
          </a:p>
        </p:txBody>
      </p:sp>
      <p:sp>
        <p:nvSpPr>
          <p:cNvPr id="9" name="Google Shape;2200;p40">
            <a:extLst>
              <a:ext uri="{FF2B5EF4-FFF2-40B4-BE49-F238E27FC236}">
                <a16:creationId xmlns:a16="http://schemas.microsoft.com/office/drawing/2014/main" id="{7EFF90C8-4630-F39F-8D73-93F33265DF6F}"/>
              </a:ext>
            </a:extLst>
          </p:cNvPr>
          <p:cNvSpPr txBox="1">
            <a:spLocks/>
          </p:cNvSpPr>
          <p:nvPr/>
        </p:nvSpPr>
        <p:spPr>
          <a:xfrm>
            <a:off x="113629" y="515244"/>
            <a:ext cx="7720764" cy="927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i="1"/>
              <a:t>We have a knapsack of capacity weight C (a positive integer) and n types of objects. Each object of the </a:t>
            </a:r>
            <a:r>
              <a:rPr lang="en-GB" i="1" err="1"/>
              <a:t>i</a:t>
            </a:r>
            <a:r>
              <a:rPr lang="en-GB" i="1" baseline="30000" err="1"/>
              <a:t>th</a:t>
            </a:r>
            <a:r>
              <a:rPr lang="en-GB" i="1"/>
              <a:t> type has weight </a:t>
            </a:r>
            <a:r>
              <a:rPr lang="en-GB" i="1" err="1"/>
              <a:t>w</a:t>
            </a:r>
            <a:r>
              <a:rPr lang="en-GB" i="1" baseline="-25000" err="1"/>
              <a:t>i</a:t>
            </a:r>
            <a:r>
              <a:rPr lang="en-GB" i="1"/>
              <a:t> and profit p</a:t>
            </a:r>
            <a:r>
              <a:rPr lang="en-GB" i="1" baseline="-25000"/>
              <a:t>i</a:t>
            </a:r>
            <a:r>
              <a:rPr lang="en-GB" i="1"/>
              <a:t> (all </a:t>
            </a:r>
            <a:r>
              <a:rPr lang="en-GB" i="1" err="1"/>
              <a:t>w</a:t>
            </a:r>
            <a:r>
              <a:rPr lang="en-GB" i="1" baseline="-25000" err="1"/>
              <a:t>i</a:t>
            </a:r>
            <a:r>
              <a:rPr lang="en-GB" i="1"/>
              <a:t> and all p</a:t>
            </a:r>
            <a:r>
              <a:rPr lang="en-GB" i="1" baseline="-25000"/>
              <a:t>i</a:t>
            </a:r>
            <a:r>
              <a:rPr lang="en-GB" i="1"/>
              <a:t> are positive integers, </a:t>
            </a:r>
            <a:r>
              <a:rPr lang="en-GB" i="1" err="1"/>
              <a:t>i</a:t>
            </a:r>
            <a:r>
              <a:rPr lang="en-GB" i="1"/>
              <a:t> = 0, 1, …, n-1). There are unlimited supplies of each type of objects. Find the largest total profit of any set of the objects that fits in the knapsack.</a:t>
            </a:r>
            <a:endParaRPr lang="en" i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200;p40">
                <a:extLst>
                  <a:ext uri="{FF2B5EF4-FFF2-40B4-BE49-F238E27FC236}">
                    <a16:creationId xmlns:a16="http://schemas.microsoft.com/office/drawing/2014/main" id="{0E99DD4C-2626-EEC9-AC67-89D273C957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29" y="1489053"/>
                <a:ext cx="8916742" cy="26025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GB" i="1"/>
                  <a:t>Let P(C) be the maximum profit that can be made by packing objects into the knapsack of capacity C.</a:t>
                </a:r>
              </a:p>
              <a:p>
                <a:endParaRPr lang="en-GB"/>
              </a:p>
              <a:p>
                <a:r>
                  <a:rPr lang="en-GB"/>
                  <a:t>Redefine </a:t>
                </a:r>
                <a:r>
                  <a:rPr lang="en-GB" err="1"/>
                  <a:t>i</a:t>
                </a:r>
                <a:r>
                  <a:rPr lang="en-GB"/>
                  <a:t> = 1, 2, … , n</a:t>
                </a:r>
              </a:p>
              <a:p>
                <a:r>
                  <a:rPr lang="en-GB"/>
                  <a:t>Let k</a:t>
                </a:r>
                <a:r>
                  <a:rPr lang="en-GB" baseline="-25000"/>
                  <a:t>i</a:t>
                </a:r>
                <a:r>
                  <a:rPr lang="en-GB"/>
                  <a:t> be the quantity of each object type </a:t>
                </a:r>
                <a:r>
                  <a:rPr lang="en-GB" err="1"/>
                  <a:t>i</a:t>
                </a:r>
                <a:r>
                  <a:rPr lang="en-GB"/>
                  <a:t> to include (subject to capacity constraints) </a:t>
                </a:r>
                <a:r>
                  <a:rPr lang="en-GB">
                    <a:sym typeface="Wingdings" panose="05000000000000000000" pitchFamily="2" charset="2"/>
                  </a:rPr>
                  <a:t> k</a:t>
                </a:r>
                <a:r>
                  <a:rPr lang="en-GB" baseline="-25000">
                    <a:sym typeface="Wingdings" panose="05000000000000000000" pitchFamily="2" charset="2"/>
                  </a:rPr>
                  <a:t>i</a:t>
                </a:r>
                <a:r>
                  <a:rPr lang="en-GB">
                    <a:sym typeface="Wingdings" panose="05000000000000000000" pitchFamily="2" charset="2"/>
                  </a:rPr>
                  <a:t> = 0, 1, 2, ...</a:t>
                </a:r>
                <a:endParaRPr lang="en-GB"/>
              </a:p>
              <a:p>
                <a:endParaRPr lang="en-GB"/>
              </a:p>
              <a:p>
                <a:r>
                  <a:rPr lang="en-GB"/>
                  <a:t>Objective: max P(C) </a:t>
                </a:r>
                <a:r>
                  <a:rPr lang="en"/>
                  <a:t>s.t.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"/>
                  <a:t> </a:t>
                </a:r>
                <a:r>
                  <a:rPr lang="en-GB"/>
                  <a:t>≤ C</a:t>
                </a:r>
              </a:p>
              <a:p>
                <a:endParaRPr lang="en"/>
              </a:p>
              <a:p>
                <a:r>
                  <a:rPr lang="en"/>
                  <a:t>P(C) 	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p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  <m:r>
                          <a:rPr lang="en-GB" b="0" i="1" baseline="-2500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𝑘𝑖</m:t>
                        </m:r>
                      </m:e>
                    </m:nary>
                  </m:oMath>
                </a14:m>
                <a:endParaRPr lang="en"/>
              </a:p>
              <a:p>
                <a:r>
                  <a:rPr lang="en"/>
                  <a:t>	= (p</a:t>
                </a:r>
                <a:r>
                  <a:rPr lang="en" baseline="-25000"/>
                  <a:t>i</a:t>
                </a:r>
                <a:r>
                  <a:rPr lang="en"/>
                  <a:t> * k</a:t>
                </a:r>
                <a:r>
                  <a:rPr lang="en" baseline="-25000"/>
                  <a:t>i</a:t>
                </a:r>
                <a:r>
                  <a:rPr lang="en"/>
                  <a:t>) + (p</a:t>
                </a:r>
                <a:r>
                  <a:rPr lang="en" baseline="-25000"/>
                  <a:t>i-1</a:t>
                </a:r>
                <a:r>
                  <a:rPr lang="en"/>
                  <a:t> * k</a:t>
                </a:r>
                <a:r>
                  <a:rPr lang="en" baseline="-25000"/>
                  <a:t>i-1</a:t>
                </a:r>
                <a:r>
                  <a:rPr lang="en"/>
                  <a:t>) + … + (p</a:t>
                </a:r>
                <a:r>
                  <a:rPr lang="en" baseline="-25000"/>
                  <a:t>2</a:t>
                </a:r>
                <a:r>
                  <a:rPr lang="en"/>
                  <a:t> * k</a:t>
                </a:r>
                <a:r>
                  <a:rPr lang="en" baseline="-25000"/>
                  <a:t>2</a:t>
                </a:r>
                <a:r>
                  <a:rPr lang="en"/>
                  <a:t>) + (p</a:t>
                </a:r>
                <a:r>
                  <a:rPr lang="en" baseline="-25000"/>
                  <a:t>1</a:t>
                </a:r>
                <a:r>
                  <a:rPr lang="en"/>
                  <a:t> * k</a:t>
                </a:r>
                <a:r>
                  <a:rPr lang="en" baseline="-25000"/>
                  <a:t>1</a:t>
                </a:r>
                <a:r>
                  <a:rPr lang="en"/>
                  <a:t>)</a:t>
                </a:r>
              </a:p>
              <a:p>
                <a:r>
                  <a:rPr lang="en"/>
                  <a:t>	= (p</a:t>
                </a:r>
                <a:r>
                  <a:rPr lang="en" baseline="-25000"/>
                  <a:t>i</a:t>
                </a:r>
                <a:r>
                  <a:rPr lang="en"/>
                  <a:t> * k</a:t>
                </a:r>
                <a:r>
                  <a:rPr lang="en" baseline="-25000"/>
                  <a:t>i</a:t>
                </a:r>
                <a:r>
                  <a:rPr lang="en"/>
                  <a:t>) + (p</a:t>
                </a:r>
                <a:r>
                  <a:rPr lang="en" baseline="-25000"/>
                  <a:t>i-1</a:t>
                </a:r>
                <a:r>
                  <a:rPr lang="en"/>
                  <a:t> * k</a:t>
                </a:r>
                <a:r>
                  <a:rPr lang="en" baseline="-25000"/>
                  <a:t>i-1</a:t>
                </a:r>
                <a:r>
                  <a:rPr lang="en"/>
                  <a:t>) + … + p</a:t>
                </a:r>
                <a:r>
                  <a:rPr lang="en" baseline="-25000"/>
                  <a:t>2</a:t>
                </a:r>
                <a:r>
                  <a:rPr lang="en"/>
                  <a:t> + P(w</a:t>
                </a:r>
                <a:r>
                  <a:rPr lang="en" baseline="-25000"/>
                  <a:t>1</a:t>
                </a:r>
                <a:r>
                  <a:rPr lang="en"/>
                  <a:t> * k</a:t>
                </a:r>
                <a:r>
                  <a:rPr lang="en" baseline="-25000"/>
                  <a:t>1</a:t>
                </a:r>
                <a:r>
                  <a:rPr lang="en"/>
                  <a:t>)</a:t>
                </a:r>
              </a:p>
              <a:p>
                <a:r>
                  <a:rPr lang="en"/>
                  <a:t>	= (p</a:t>
                </a:r>
                <a:r>
                  <a:rPr lang="en" baseline="-25000"/>
                  <a:t>i</a:t>
                </a:r>
                <a:r>
                  <a:rPr lang="en"/>
                  <a:t> * k</a:t>
                </a:r>
                <a:r>
                  <a:rPr lang="en" baseline="-25000"/>
                  <a:t>i</a:t>
                </a:r>
                <a:r>
                  <a:rPr lang="en"/>
                  <a:t>) + (p</a:t>
                </a:r>
                <a:r>
                  <a:rPr lang="en" baseline="-25000"/>
                  <a:t>i-1</a:t>
                </a:r>
                <a:r>
                  <a:rPr lang="en"/>
                  <a:t> * k</a:t>
                </a:r>
                <a:r>
                  <a:rPr lang="en" baseline="-25000"/>
                  <a:t>i-1</a:t>
                </a:r>
                <a:r>
                  <a:rPr lang="en"/>
                  <a:t>) + … + P(w</a:t>
                </a:r>
                <a:r>
                  <a:rPr lang="en" baseline="-25000"/>
                  <a:t>1</a:t>
                </a:r>
                <a:r>
                  <a:rPr lang="en"/>
                  <a:t> * k</a:t>
                </a:r>
                <a:r>
                  <a:rPr lang="en" baseline="-25000"/>
                  <a:t>1</a:t>
                </a:r>
                <a:r>
                  <a:rPr lang="en"/>
                  <a:t> + w</a:t>
                </a:r>
                <a:r>
                  <a:rPr lang="en" baseline="-25000"/>
                  <a:t>2</a:t>
                </a:r>
                <a:r>
                  <a:rPr lang="en"/>
                  <a:t> * k</a:t>
                </a:r>
                <a:r>
                  <a:rPr lang="en" baseline="-25000"/>
                  <a:t>2</a:t>
                </a:r>
                <a:r>
                  <a:rPr lang="en"/>
                  <a:t>)</a:t>
                </a:r>
              </a:p>
              <a:p>
                <a:r>
                  <a:rPr lang="en"/>
                  <a:t>	…</a:t>
                </a:r>
              </a:p>
              <a:p>
                <a:r>
                  <a:rPr lang="en"/>
                  <a:t>	= P(C – w</a:t>
                </a:r>
                <a:r>
                  <a:rPr lang="en" baseline="-25000"/>
                  <a:t>i</a:t>
                </a:r>
                <a:r>
                  <a:rPr lang="en"/>
                  <a:t> * k</a:t>
                </a:r>
                <a:r>
                  <a:rPr lang="en" baseline="-25000"/>
                  <a:t>i</a:t>
                </a:r>
                <a:r>
                  <a:rPr lang="en"/>
                  <a:t> – w</a:t>
                </a:r>
                <a:r>
                  <a:rPr lang="en" baseline="-25000"/>
                  <a:t>i-1</a:t>
                </a:r>
                <a:r>
                  <a:rPr lang="en"/>
                  <a:t> * k</a:t>
                </a:r>
                <a:r>
                  <a:rPr lang="en" baseline="-25000"/>
                  <a:t>i-1</a:t>
                </a:r>
                <a:r>
                  <a:rPr lang="en"/>
                  <a:t>) + (p</a:t>
                </a:r>
                <a:r>
                  <a:rPr lang="en" baseline="-25000"/>
                  <a:t>i</a:t>
                </a:r>
                <a:r>
                  <a:rPr lang="en"/>
                  <a:t> * k</a:t>
                </a:r>
                <a:r>
                  <a:rPr lang="en" baseline="-25000"/>
                  <a:t>i</a:t>
                </a:r>
                <a:r>
                  <a:rPr lang="en"/>
                  <a:t>) + (p</a:t>
                </a:r>
                <a:r>
                  <a:rPr lang="en" baseline="-25000"/>
                  <a:t>i-1</a:t>
                </a:r>
                <a:r>
                  <a:rPr lang="en"/>
                  <a:t> * k</a:t>
                </a:r>
                <a:r>
                  <a:rPr lang="en" baseline="-25000"/>
                  <a:t>i-1</a:t>
                </a:r>
                <a:r>
                  <a:rPr lang="en"/>
                  <a:t>)</a:t>
                </a:r>
              </a:p>
              <a:p>
                <a:r>
                  <a:rPr lang="en"/>
                  <a:t>	= P(C –  w</a:t>
                </a:r>
                <a:r>
                  <a:rPr lang="en" baseline="-25000"/>
                  <a:t>i</a:t>
                </a:r>
                <a:r>
                  <a:rPr lang="en"/>
                  <a:t> * k</a:t>
                </a:r>
                <a:r>
                  <a:rPr lang="en" baseline="-25000"/>
                  <a:t>i</a:t>
                </a:r>
                <a:r>
                  <a:rPr lang="en"/>
                  <a:t>) + p</a:t>
                </a:r>
                <a:r>
                  <a:rPr lang="en" baseline="-25000"/>
                  <a:t>i</a:t>
                </a:r>
                <a:r>
                  <a:rPr lang="en"/>
                  <a:t> * k</a:t>
                </a:r>
                <a:r>
                  <a:rPr lang="en" baseline="-25000"/>
                  <a:t>i</a:t>
                </a:r>
              </a:p>
              <a:p>
                <a:r>
                  <a:rPr lang="en"/>
                  <a:t>	</a:t>
                </a:r>
              </a:p>
            </p:txBody>
          </p:sp>
        </mc:Choice>
        <mc:Fallback xmlns="">
          <p:sp>
            <p:nvSpPr>
              <p:cNvPr id="2" name="Google Shape;2200;p40">
                <a:extLst>
                  <a:ext uri="{FF2B5EF4-FFF2-40B4-BE49-F238E27FC236}">
                    <a16:creationId xmlns:a16="http://schemas.microsoft.com/office/drawing/2014/main" id="{0E99DD4C-2626-EEC9-AC67-89D273C95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9" y="1489053"/>
                <a:ext cx="8916742" cy="2602500"/>
              </a:xfrm>
              <a:prstGeom prst="rect">
                <a:avLst/>
              </a:prstGeom>
              <a:blipFill>
                <a:blip r:embed="rId3"/>
                <a:stretch>
                  <a:fillRect l="-205" b="-23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2E9EA5-07A6-62C6-14E7-AFCE455CB335}"/>
                  </a:ext>
                </a:extLst>
              </p:cNvPr>
              <p:cNvSpPr txBox="1"/>
              <p:nvPr/>
            </p:nvSpPr>
            <p:spPr>
              <a:xfrm>
                <a:off x="4501055" y="4516286"/>
                <a:ext cx="4529381" cy="572914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" b="1"/>
                  <a:t>P(C)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𝒎𝒂𝒙</m:t>
                            </m:r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GB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𝒘𝒊</m:t>
                                </m:r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𝒑𝒊</m:t>
                            </m:r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" b="1" i="1" dirty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m:rPr>
                                <m:nor/>
                              </m:rPr>
                              <a:rPr lang="en" b="1" i="1" dirty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nor/>
                              </m:rPr>
                              <a:rPr lang="en" b="1" i="1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m:rPr>
                                <m:nor/>
                              </m:rPr>
                              <a:rPr lang="en" b="1" i="1" dirty="0">
                                <a:latin typeface="Cambria Math" panose="02040503050406030204" pitchFamily="18" charset="0"/>
                              </a:rPr>
                              <m:t>. 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p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GB" b="1" i="1" baseline="-2500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nary>
                            <m:r>
                              <m:rPr>
                                <m:nor/>
                              </m:rPr>
                              <a:rPr lang="en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GB" b="1" i="1" dirty="0">
                                <a:latin typeface="Cambria Math" panose="02040503050406030204" pitchFamily="18" charset="0"/>
                              </a:rPr>
                              <m:t>≤ </m:t>
                            </m:r>
                            <m:r>
                              <m:rPr>
                                <m:nor/>
                              </m:rPr>
                              <a:rPr lang="en-GB" b="1" i="1" dirty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en-GB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GB" b="1" i="1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    </m:t>
                    </m:r>
                    <m:f>
                      <m:fPr>
                        <m:type m:val="noBar"/>
                        <m:ctrlPr>
                          <a:rPr lang="en-GB" sz="18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1" i="1" dirty="0">
                            <a:latin typeface="Cambria Math" panose="02040503050406030204" pitchFamily="18" charset="0"/>
                          </a:rPr>
                          <m:t>𝒊𝒇</m:t>
                        </m:r>
                        <m:r>
                          <a:rPr lang="en-GB" sz="1800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800" b="1" i="1" dirty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GB" sz="1800" b="1" i="1" dirty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GB" sz="1800" b="1" i="1" dirty="0">
                            <a:latin typeface="Cambria Math" panose="02040503050406030204" pitchFamily="18" charset="0"/>
                          </a:rPr>
                          <m:t>𝟎</m:t>
                        </m:r>
                      </m:num>
                      <m:den>
                        <m:r>
                          <a:rPr lang="en-GB" sz="1800" b="1" i="1" dirty="0">
                            <a:latin typeface="Cambria Math" panose="02040503050406030204" pitchFamily="18" charset="0"/>
                          </a:rPr>
                          <m:t>𝒊𝒇</m:t>
                        </m:r>
                        <m:r>
                          <a:rPr lang="en-GB" sz="1800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800" b="1" i="1" dirty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GB" sz="1800" b="1" i="1" dirty="0">
                            <a:latin typeface="Cambria Math" panose="02040503050406030204" pitchFamily="18" charset="0"/>
                          </a:rPr>
                          <m:t> &gt;</m:t>
                        </m:r>
                        <m:r>
                          <a:rPr lang="en-GB" sz="1800" b="1" i="1" dirty="0">
                            <a:latin typeface="Cambria Math" panose="02040503050406030204" pitchFamily="18" charset="0"/>
                          </a:rPr>
                          <m:t>𝟎</m:t>
                        </m:r>
                      </m:den>
                    </m:f>
                  </m:oMath>
                </a14:m>
                <a:endParaRPr lang="en-GB" b="1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2E9EA5-07A6-62C6-14E7-AFCE455CB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055" y="4516286"/>
                <a:ext cx="4529381" cy="572914"/>
              </a:xfrm>
              <a:prstGeom prst="rect">
                <a:avLst/>
              </a:prstGeom>
              <a:blipFill>
                <a:blip r:embed="rId4"/>
                <a:stretch>
                  <a:fillRect l="-4960" t="-173196" b="-254639"/>
                </a:stretch>
              </a:blipFill>
              <a:ln w="19050"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46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4BD61D20-45FA-0E24-357A-F37440E40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56;p38">
            <a:extLst>
              <a:ext uri="{FF2B5EF4-FFF2-40B4-BE49-F238E27FC236}">
                <a16:creationId xmlns:a16="http://schemas.microsoft.com/office/drawing/2014/main" id="{A2DF9026-58F0-E9CF-B15F-F9F41B37DBA1}"/>
              </a:ext>
            </a:extLst>
          </p:cNvPr>
          <p:cNvSpPr txBox="1">
            <a:spLocks/>
          </p:cNvSpPr>
          <p:nvPr/>
        </p:nvSpPr>
        <p:spPr>
          <a:xfrm>
            <a:off x="2444096" y="1502570"/>
            <a:ext cx="4140290" cy="182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3600"/>
              <a:t>Subproblem Graph</a:t>
            </a:r>
            <a:endParaRPr lang="en" sz="1600"/>
          </a:p>
        </p:txBody>
      </p:sp>
    </p:spTree>
    <p:extLst>
      <p:ext uri="{BB962C8B-B14F-4D97-AF65-F5344CB8AC3E}">
        <p14:creationId xmlns:p14="http://schemas.microsoft.com/office/powerpoint/2010/main" val="2532547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>
          <a:extLst>
            <a:ext uri="{FF2B5EF4-FFF2-40B4-BE49-F238E27FC236}">
              <a16:creationId xmlns:a16="http://schemas.microsoft.com/office/drawing/2014/main" id="{A30B7EA6-2231-A845-78B1-F790D3DF9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>
            <a:extLst>
              <a:ext uri="{FF2B5EF4-FFF2-40B4-BE49-F238E27FC236}">
                <a16:creationId xmlns:a16="http://schemas.microsoft.com/office/drawing/2014/main" id="{735C0AF7-30E2-160D-123F-87929B815F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-3524"/>
            <a:ext cx="5415455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/>
              <a:t>Subproblem Graph</a:t>
            </a:r>
          </a:p>
        </p:txBody>
      </p:sp>
      <p:sp>
        <p:nvSpPr>
          <p:cNvPr id="9" name="Google Shape;2200;p40">
            <a:extLst>
              <a:ext uri="{FF2B5EF4-FFF2-40B4-BE49-F238E27FC236}">
                <a16:creationId xmlns:a16="http://schemas.microsoft.com/office/drawing/2014/main" id="{F7D87953-66EA-392B-1064-A95671B23A47}"/>
              </a:ext>
            </a:extLst>
          </p:cNvPr>
          <p:cNvSpPr txBox="1">
            <a:spLocks/>
          </p:cNvSpPr>
          <p:nvPr/>
        </p:nvSpPr>
        <p:spPr>
          <a:xfrm>
            <a:off x="113629" y="515244"/>
            <a:ext cx="7720764" cy="927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i="1"/>
              <a:t>Draw the subproblem graph for P(14) where n is 3 with the weights and profits given below.</a:t>
            </a:r>
            <a:endParaRPr lang="en" i="1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34C174-8A5D-74F5-1F46-DA516A371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716956"/>
              </p:ext>
            </p:extLst>
          </p:nvPr>
        </p:nvGraphicFramePr>
        <p:xfrm>
          <a:off x="1935349" y="909160"/>
          <a:ext cx="2931688" cy="1112520"/>
        </p:xfrm>
        <a:graphic>
          <a:graphicData uri="http://schemas.openxmlformats.org/drawingml/2006/table">
            <a:tbl>
              <a:tblPr firstRow="1" bandRow="1">
                <a:tableStyleId>{949F9194-CFDD-4AD9-8EB8-843BBEADDE05}</a:tableStyleId>
              </a:tblPr>
              <a:tblGrid>
                <a:gridCol w="732922">
                  <a:extLst>
                    <a:ext uri="{9D8B030D-6E8A-4147-A177-3AD203B41FA5}">
                      <a16:colId xmlns:a16="http://schemas.microsoft.com/office/drawing/2014/main" val="2451496872"/>
                    </a:ext>
                  </a:extLst>
                </a:gridCol>
                <a:gridCol w="732922">
                  <a:extLst>
                    <a:ext uri="{9D8B030D-6E8A-4147-A177-3AD203B41FA5}">
                      <a16:colId xmlns:a16="http://schemas.microsoft.com/office/drawing/2014/main" val="2839320902"/>
                    </a:ext>
                  </a:extLst>
                </a:gridCol>
                <a:gridCol w="732922">
                  <a:extLst>
                    <a:ext uri="{9D8B030D-6E8A-4147-A177-3AD203B41FA5}">
                      <a16:colId xmlns:a16="http://schemas.microsoft.com/office/drawing/2014/main" val="4184452456"/>
                    </a:ext>
                  </a:extLst>
                </a:gridCol>
                <a:gridCol w="732922">
                  <a:extLst>
                    <a:ext uri="{9D8B030D-6E8A-4147-A177-3AD203B41FA5}">
                      <a16:colId xmlns:a16="http://schemas.microsoft.com/office/drawing/2014/main" val="29962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err="1"/>
                        <a:t>i</a:t>
                      </a:r>
                      <a:endParaRPr lang="en-GB" b="1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3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4790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err="1"/>
                        <a:t>w</a:t>
                      </a:r>
                      <a:r>
                        <a:rPr lang="en-GB" b="1" baseline="-25000" err="1"/>
                        <a:t>i</a:t>
                      </a:r>
                      <a:endParaRPr lang="en-GB" b="1" baseline="-2500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37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p</a:t>
                      </a:r>
                      <a:r>
                        <a:rPr lang="en-GB" b="1" baseline="-25000"/>
                        <a:t>i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34055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2200;p40">
                <a:extLst>
                  <a:ext uri="{FF2B5EF4-FFF2-40B4-BE49-F238E27FC236}">
                    <a16:creationId xmlns:a16="http://schemas.microsoft.com/office/drawing/2014/main" id="{2FD3DA79-2227-3C22-9A0D-7C45FF5112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29" y="2248111"/>
                <a:ext cx="5301825" cy="24310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GB" dirty="0"/>
                  <a:t>For each object type i: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dirty="0"/>
                  <a:t>Choose the quantity k to include (subject to capacity constraints) </a:t>
                </a:r>
                <a:r>
                  <a:rPr lang="en-GB" dirty="0">
                    <a:sym typeface="Wingdings" panose="05000000000000000000" pitchFamily="2" charset="2"/>
                  </a:rPr>
                  <a:t> k = 0, 1, 2, ...</a:t>
                </a:r>
                <a:endParaRPr lang="en-GB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dirty="0"/>
                  <a:t>Calculate profit &amp; capacity after including k objects of type </a:t>
                </a:r>
                <a:r>
                  <a:rPr lang="en-GB" dirty="0" err="1"/>
                  <a:t>i</a:t>
                </a:r>
                <a:r>
                  <a:rPr lang="en" dirty="0"/>
                  <a:t> </a:t>
                </a:r>
                <a:r>
                  <a:rPr lang="en" dirty="0">
                    <a:sym typeface="Wingdings" panose="05000000000000000000" pitchFamily="2" charset="2"/>
                  </a:rPr>
                  <a:t> ∑P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r>
                  <a:rPr lang="en" dirty="0">
                    <a:sym typeface="Wingdings" panose="05000000000000000000" pitchFamily="2" charset="2"/>
                  </a:rPr>
                  <a:t> + P</a:t>
                </a:r>
                <a:r>
                  <a:rPr lang="en" baseline="-25000" dirty="0">
                    <a:sym typeface="Wingdings" panose="05000000000000000000" pitchFamily="2" charset="2"/>
                  </a:rPr>
                  <a:t>i-1</a:t>
                </a:r>
                <a:r>
                  <a:rPr lang="en" dirty="0">
                    <a:sym typeface="Wingdings" panose="05000000000000000000" pitchFamily="2" charset="2"/>
                  </a:rPr>
                  <a:t> * k</a:t>
                </a:r>
                <a:r>
                  <a:rPr lang="en" baseline="-25000" dirty="0">
                    <a:sym typeface="Wingdings" panose="05000000000000000000" pitchFamily="2" charset="2"/>
                  </a:rPr>
                  <a:t>i-1</a:t>
                </a:r>
                <a:endParaRPr lang="en-GB" baseline="-25000" dirty="0"/>
              </a:p>
            </p:txBody>
          </p:sp>
        </mc:Choice>
        <mc:Fallback xmlns="">
          <p:sp>
            <p:nvSpPr>
              <p:cNvPr id="20" name="Google Shape;2200;p40">
                <a:extLst>
                  <a:ext uri="{FF2B5EF4-FFF2-40B4-BE49-F238E27FC236}">
                    <a16:creationId xmlns:a16="http://schemas.microsoft.com/office/drawing/2014/main" id="{2FD3DA79-2227-3C22-9A0D-7C45FF511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9" y="2248111"/>
                <a:ext cx="5301825" cy="2431050"/>
              </a:xfrm>
              <a:prstGeom prst="rect">
                <a:avLst/>
              </a:prstGeom>
              <a:blipFill>
                <a:blip r:embed="rId3"/>
                <a:stretch>
                  <a:fillRect l="-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987485C-DCDD-0393-F837-58146FD16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600" y="2650458"/>
            <a:ext cx="3241400" cy="243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85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7DE48CBE-00F5-B09C-2089-9CF92125E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56;p38">
            <a:extLst>
              <a:ext uri="{FF2B5EF4-FFF2-40B4-BE49-F238E27FC236}">
                <a16:creationId xmlns:a16="http://schemas.microsoft.com/office/drawing/2014/main" id="{254F2141-22B0-A936-C6D4-BC018B65B103}"/>
              </a:ext>
            </a:extLst>
          </p:cNvPr>
          <p:cNvSpPr txBox="1">
            <a:spLocks/>
          </p:cNvSpPr>
          <p:nvPr/>
        </p:nvSpPr>
        <p:spPr>
          <a:xfrm>
            <a:off x="2444096" y="1502570"/>
            <a:ext cx="4140290" cy="182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Fjalla One"/>
              <a:buNone/>
              <a:defRPr sz="9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3600"/>
              <a:t>Algorithm</a:t>
            </a:r>
          </a:p>
          <a:p>
            <a:r>
              <a:rPr lang="en" sz="3600"/>
              <a:t>(Top Down)</a:t>
            </a:r>
            <a:endParaRPr lang="en" sz="1600"/>
          </a:p>
        </p:txBody>
      </p:sp>
    </p:spTree>
    <p:extLst>
      <p:ext uri="{BB962C8B-B14F-4D97-AF65-F5344CB8AC3E}">
        <p14:creationId xmlns:p14="http://schemas.microsoft.com/office/powerpoint/2010/main" val="2605158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>
          <a:extLst>
            <a:ext uri="{FF2B5EF4-FFF2-40B4-BE49-F238E27FC236}">
              <a16:creationId xmlns:a16="http://schemas.microsoft.com/office/drawing/2014/main" id="{3E9178FD-DC5A-1952-9103-FBAC7806A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E3E599-92D2-4CC4-40E2-4D4E0204AF80}"/>
              </a:ext>
            </a:extLst>
          </p:cNvPr>
          <p:cNvSpPr/>
          <p:nvPr/>
        </p:nvSpPr>
        <p:spPr>
          <a:xfrm>
            <a:off x="0" y="3853226"/>
            <a:ext cx="2643309" cy="1325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15" name="Google Shape;3515;p62">
            <a:extLst>
              <a:ext uri="{FF2B5EF4-FFF2-40B4-BE49-F238E27FC236}">
                <a16:creationId xmlns:a16="http://schemas.microsoft.com/office/drawing/2014/main" id="{913BAC76-327B-1137-06F9-EA150A2672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-3524"/>
            <a:ext cx="5415455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/>
              <a:t>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830404-10E2-F00C-163C-6DA029841011}"/>
              </a:ext>
            </a:extLst>
          </p:cNvPr>
          <p:cNvSpPr txBox="1"/>
          <p:nvPr/>
        </p:nvSpPr>
        <p:spPr>
          <a:xfrm>
            <a:off x="62962" y="581776"/>
            <a:ext cx="8860602" cy="2601353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sz="1050" b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50" b="0" err="1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unbounded_knapsack_top_down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50" b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50" b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capacity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en-GB" sz="1050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GB" sz="1050" b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memo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][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capacity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50" b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is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50" b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not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50" b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en-GB" sz="1050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</a:t>
            </a:r>
            <a:r>
              <a:rPr lang="en-GB" sz="1050" b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memo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][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capacity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b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GB" sz="1050" b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n == </a:t>
            </a:r>
            <a:r>
              <a:rPr lang="en-GB" sz="1050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50" b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or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capacity == </a:t>
            </a:r>
            <a:r>
              <a:rPr lang="en-GB" sz="1050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en-GB" sz="1050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</a:t>
            </a:r>
            <a:r>
              <a:rPr lang="en-GB" sz="1050" b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50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b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GB" sz="1050" b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weights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GB" sz="1050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&gt; capacity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en-GB" sz="1050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result = </a:t>
            </a:r>
            <a:r>
              <a:rPr lang="en-GB" sz="1050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unbounded_knapsack_top_down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GB" sz="1050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capacity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GB" sz="1050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GB" sz="1050" b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en-GB" sz="1050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include = values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GB" sz="1050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+ </a:t>
            </a:r>
            <a:r>
              <a:rPr lang="en-GB" sz="1050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unbounded_knapsack_top_down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capacity - weights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GB" sz="1050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])</a:t>
            </a:r>
            <a:endParaRPr lang="en-GB" sz="1050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exclude = </a:t>
            </a:r>
            <a:r>
              <a:rPr lang="en-GB" sz="1050" b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unbounded_knapsack_top_down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GB" sz="1050" b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capacity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GB" sz="1050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result = </a:t>
            </a:r>
            <a:r>
              <a:rPr lang="en-GB" sz="1050" b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include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exclude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GB" sz="1050" b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b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memo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][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capacity</a:t>
            </a:r>
            <a:r>
              <a:rPr lang="en-GB" sz="1050" b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result</a:t>
            </a:r>
          </a:p>
          <a:p>
            <a:pPr>
              <a:lnSpc>
                <a:spcPts val="1425"/>
              </a:lnSpc>
            </a:pP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GB" sz="1050" b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GB" sz="1050" b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result</a:t>
            </a:r>
          </a:p>
        </p:txBody>
      </p:sp>
      <p:sp>
        <p:nvSpPr>
          <p:cNvPr id="2" name="Google Shape;2200;p40">
            <a:extLst>
              <a:ext uri="{FF2B5EF4-FFF2-40B4-BE49-F238E27FC236}">
                <a16:creationId xmlns:a16="http://schemas.microsoft.com/office/drawing/2014/main" id="{1959763D-9D02-FE13-098C-B4A2C97F2D15}"/>
              </a:ext>
            </a:extLst>
          </p:cNvPr>
          <p:cNvSpPr txBox="1">
            <a:spLocks/>
          </p:cNvSpPr>
          <p:nvPr/>
        </p:nvSpPr>
        <p:spPr>
          <a:xfrm>
            <a:off x="62962" y="3156401"/>
            <a:ext cx="9018076" cy="203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">
                <a:solidFill>
                  <a:srgbClr val="FF0000"/>
                </a:solidFill>
              </a:rPr>
              <a:t>Base case 1: return solved (memoized) solution if it exists</a:t>
            </a:r>
          </a:p>
          <a:p>
            <a:pPr marL="342900" indent="-342900">
              <a:buFont typeface="+mj-lt"/>
              <a:buAutoNum type="arabicPeriod"/>
            </a:pPr>
            <a:r>
              <a:rPr lang="en">
                <a:solidFill>
                  <a:srgbClr val="00B050"/>
                </a:solidFill>
              </a:rPr>
              <a:t>Base case 2: 0 profit if 0 capacity</a:t>
            </a:r>
          </a:p>
          <a:p>
            <a:pPr marL="342900" indent="-342900">
              <a:buFont typeface="+mj-lt"/>
              <a:buAutoNum type="arabicPeriod"/>
            </a:pPr>
            <a:r>
              <a:rPr lang="en"/>
              <a:t>Select maximum profit subject to capacity constraints (see next slide)</a:t>
            </a:r>
          </a:p>
          <a:p>
            <a:pPr marL="720725" lvl="1" indent="-342900">
              <a:buFont typeface="+mj-lt"/>
              <a:buAutoNum type="alphaLcPeriod"/>
            </a:pPr>
            <a:r>
              <a:rPr lang="en">
                <a:solidFill>
                  <a:schemeClr val="accent1">
                    <a:lumMod val="50000"/>
                  </a:schemeClr>
                </a:solidFill>
              </a:rPr>
              <a:t>Do not add object if adding an additional object of type i exceeds capacity</a:t>
            </a:r>
          </a:p>
          <a:p>
            <a:pPr marL="720725" lvl="1" indent="-342900">
              <a:buFont typeface="+mj-lt"/>
              <a:buAutoNum type="alphaLcPeriod"/>
            </a:pPr>
            <a:r>
              <a:rPr lang="en">
                <a:solidFill>
                  <a:srgbClr val="E2AC00"/>
                </a:solidFill>
              </a:rPr>
              <a:t>Choose the higher profit between i) profit obtainable without using object i; and ii) profit from including one additional unit of object i</a:t>
            </a:r>
          </a:p>
          <a:p>
            <a:pPr marL="720725" lvl="1" indent="-342900">
              <a:buFont typeface="+mj-lt"/>
              <a:buAutoNum type="alphaLcPeriod"/>
            </a:pPr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61D99-2CBF-1B7E-EDBE-29D6964BAEC6}"/>
              </a:ext>
            </a:extLst>
          </p:cNvPr>
          <p:cNvSpPr/>
          <p:nvPr/>
        </p:nvSpPr>
        <p:spPr>
          <a:xfrm>
            <a:off x="445674" y="811042"/>
            <a:ext cx="3788229" cy="356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5D2DA-FEA8-0961-FBC5-D436229BBBCF}"/>
              </a:ext>
            </a:extLst>
          </p:cNvPr>
          <p:cNvSpPr/>
          <p:nvPr/>
        </p:nvSpPr>
        <p:spPr>
          <a:xfrm>
            <a:off x="445674" y="1182378"/>
            <a:ext cx="3788229" cy="3560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2384D2-3E86-59D1-D477-A67167210C88}"/>
              </a:ext>
            </a:extLst>
          </p:cNvPr>
          <p:cNvSpPr/>
          <p:nvPr/>
        </p:nvSpPr>
        <p:spPr>
          <a:xfrm>
            <a:off x="422420" y="1553714"/>
            <a:ext cx="4570611" cy="35603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C3391-049D-FD43-903B-19646870E118}"/>
              </a:ext>
            </a:extLst>
          </p:cNvPr>
          <p:cNvSpPr/>
          <p:nvPr/>
        </p:nvSpPr>
        <p:spPr>
          <a:xfrm>
            <a:off x="422420" y="1930068"/>
            <a:ext cx="6688673" cy="64168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267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>
          <a:extLst>
            <a:ext uri="{FF2B5EF4-FFF2-40B4-BE49-F238E27FC236}">
              <a16:creationId xmlns:a16="http://schemas.microsoft.com/office/drawing/2014/main" id="{D5771097-CBF7-9CC0-F4E2-D9538CDB6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4-09 145532">
            <a:hlinkClick r:id="" action="ppaction://media"/>
            <a:extLst>
              <a:ext uri="{FF2B5EF4-FFF2-40B4-BE49-F238E27FC236}">
                <a16:creationId xmlns:a16="http://schemas.microsoft.com/office/drawing/2014/main" id="{6B52C10A-6EF1-CFDB-75F2-F74D929037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577" y="2723785"/>
            <a:ext cx="4454838" cy="1379737"/>
          </a:xfrm>
          <a:prstGeom prst="rect">
            <a:avLst/>
          </a:prstGeom>
        </p:spPr>
      </p:pic>
      <p:pic>
        <p:nvPicPr>
          <p:cNvPr id="2" name="Screen Recording 2025-04-09 145616">
            <a:hlinkClick r:id="" action="ppaction://media"/>
            <a:extLst>
              <a:ext uri="{FF2B5EF4-FFF2-40B4-BE49-F238E27FC236}">
                <a16:creationId xmlns:a16="http://schemas.microsoft.com/office/drawing/2014/main" id="{22F7171B-1514-FF48-A58C-3AC8E1BFA65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0" y="2723785"/>
            <a:ext cx="4540077" cy="138216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1AED654-F022-C8FC-567C-B8AF1597B2F6}"/>
              </a:ext>
            </a:extLst>
          </p:cNvPr>
          <p:cNvSpPr/>
          <p:nvPr/>
        </p:nvSpPr>
        <p:spPr>
          <a:xfrm>
            <a:off x="6500691" y="0"/>
            <a:ext cx="2643309" cy="1325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15" name="Google Shape;3515;p62">
            <a:extLst>
              <a:ext uri="{FF2B5EF4-FFF2-40B4-BE49-F238E27FC236}">
                <a16:creationId xmlns:a16="http://schemas.microsoft.com/office/drawing/2014/main" id="{DBED1208-D56F-3349-6ABA-0BA5047447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-3524"/>
            <a:ext cx="5415455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/>
              <a:t>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B7F8BED-09E9-CB12-76AD-032EAFD0CC57}"/>
              </a:ext>
            </a:extLst>
          </p:cNvPr>
          <p:cNvGraphicFramePr>
            <a:graphicFrameLocks noGrp="1"/>
          </p:cNvGraphicFramePr>
          <p:nvPr/>
        </p:nvGraphicFramePr>
        <p:xfrm>
          <a:off x="851152" y="1006413"/>
          <a:ext cx="2931688" cy="1112520"/>
        </p:xfrm>
        <a:graphic>
          <a:graphicData uri="http://schemas.openxmlformats.org/drawingml/2006/table">
            <a:tbl>
              <a:tblPr firstRow="1" bandRow="1">
                <a:tableStyleId>{949F9194-CFDD-4AD9-8EB8-843BBEADDE05}</a:tableStyleId>
              </a:tblPr>
              <a:tblGrid>
                <a:gridCol w="732922">
                  <a:extLst>
                    <a:ext uri="{9D8B030D-6E8A-4147-A177-3AD203B41FA5}">
                      <a16:colId xmlns:a16="http://schemas.microsoft.com/office/drawing/2014/main" val="2451496872"/>
                    </a:ext>
                  </a:extLst>
                </a:gridCol>
                <a:gridCol w="732922">
                  <a:extLst>
                    <a:ext uri="{9D8B030D-6E8A-4147-A177-3AD203B41FA5}">
                      <a16:colId xmlns:a16="http://schemas.microsoft.com/office/drawing/2014/main" val="2839320902"/>
                    </a:ext>
                  </a:extLst>
                </a:gridCol>
                <a:gridCol w="732922">
                  <a:extLst>
                    <a:ext uri="{9D8B030D-6E8A-4147-A177-3AD203B41FA5}">
                      <a16:colId xmlns:a16="http://schemas.microsoft.com/office/drawing/2014/main" val="4184452456"/>
                    </a:ext>
                  </a:extLst>
                </a:gridCol>
                <a:gridCol w="732922">
                  <a:extLst>
                    <a:ext uri="{9D8B030D-6E8A-4147-A177-3AD203B41FA5}">
                      <a16:colId xmlns:a16="http://schemas.microsoft.com/office/drawing/2014/main" val="29962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err="1"/>
                        <a:t>i</a:t>
                      </a:r>
                      <a:endParaRPr lang="en-GB" b="1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3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4790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err="1"/>
                        <a:t>w</a:t>
                      </a:r>
                      <a:r>
                        <a:rPr lang="en-GB" b="1" baseline="-25000" err="1"/>
                        <a:t>i</a:t>
                      </a:r>
                      <a:endParaRPr lang="en-GB" b="1" baseline="-2500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37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p</a:t>
                      </a:r>
                      <a:r>
                        <a:rPr lang="en-GB" b="1" baseline="-25000"/>
                        <a:t>i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34055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C0B604-4554-42C6-DE26-F8A42D8B3142}"/>
              </a:ext>
            </a:extLst>
          </p:cNvPr>
          <p:cNvGraphicFramePr>
            <a:graphicFrameLocks noGrp="1"/>
          </p:cNvGraphicFramePr>
          <p:nvPr/>
        </p:nvGraphicFramePr>
        <p:xfrm>
          <a:off x="5361160" y="1006413"/>
          <a:ext cx="2931688" cy="1112520"/>
        </p:xfrm>
        <a:graphic>
          <a:graphicData uri="http://schemas.openxmlformats.org/drawingml/2006/table">
            <a:tbl>
              <a:tblPr firstRow="1" bandRow="1">
                <a:tableStyleId>{949F9194-CFDD-4AD9-8EB8-843BBEADDE05}</a:tableStyleId>
              </a:tblPr>
              <a:tblGrid>
                <a:gridCol w="732922">
                  <a:extLst>
                    <a:ext uri="{9D8B030D-6E8A-4147-A177-3AD203B41FA5}">
                      <a16:colId xmlns:a16="http://schemas.microsoft.com/office/drawing/2014/main" val="2451496872"/>
                    </a:ext>
                  </a:extLst>
                </a:gridCol>
                <a:gridCol w="732922">
                  <a:extLst>
                    <a:ext uri="{9D8B030D-6E8A-4147-A177-3AD203B41FA5}">
                      <a16:colId xmlns:a16="http://schemas.microsoft.com/office/drawing/2014/main" val="2839320902"/>
                    </a:ext>
                  </a:extLst>
                </a:gridCol>
                <a:gridCol w="732922">
                  <a:extLst>
                    <a:ext uri="{9D8B030D-6E8A-4147-A177-3AD203B41FA5}">
                      <a16:colId xmlns:a16="http://schemas.microsoft.com/office/drawing/2014/main" val="4184452456"/>
                    </a:ext>
                  </a:extLst>
                </a:gridCol>
                <a:gridCol w="732922">
                  <a:extLst>
                    <a:ext uri="{9D8B030D-6E8A-4147-A177-3AD203B41FA5}">
                      <a16:colId xmlns:a16="http://schemas.microsoft.com/office/drawing/2014/main" val="29962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err="1"/>
                        <a:t>i</a:t>
                      </a:r>
                      <a:endParaRPr lang="en-GB" b="1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3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4790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err="1"/>
                        <a:t>w</a:t>
                      </a:r>
                      <a:r>
                        <a:rPr lang="en-GB" b="1" baseline="-25000" err="1"/>
                        <a:t>i</a:t>
                      </a:r>
                      <a:endParaRPr lang="en-GB" b="1" baseline="-2500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37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p</a:t>
                      </a:r>
                      <a:r>
                        <a:rPr lang="en-GB" b="1" baseline="-25000"/>
                        <a:t>i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340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03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489a2b12-d97d-410e-8804-b602bba5fc03}" enabled="1" method="Privileged" siteId="{15ce9348-be2a-462b-8fc0-e1765a9b204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1012</Words>
  <Application>Microsoft Office PowerPoint</Application>
  <PresentationFormat>On-screen Show (16:9)</PresentationFormat>
  <Paragraphs>152</Paragraphs>
  <Slides>14</Slides>
  <Notes>13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Wingdings</vt:lpstr>
      <vt:lpstr>Cambria Math</vt:lpstr>
      <vt:lpstr>Barlow Semi Condensed Medium</vt:lpstr>
      <vt:lpstr>Arial</vt:lpstr>
      <vt:lpstr>Fjalla One</vt:lpstr>
      <vt:lpstr>Barlow Semi Condensed</vt:lpstr>
      <vt:lpstr>Courier New</vt:lpstr>
      <vt:lpstr>Roboto Condensed Light</vt:lpstr>
      <vt:lpstr>Technology Consulting by Slidesgo</vt:lpstr>
      <vt:lpstr>SC2001 LAB 3</vt:lpstr>
      <vt:lpstr>Contents of Project 3 -  Dynamic Programming</vt:lpstr>
      <vt:lpstr>PowerPoint Presentation</vt:lpstr>
      <vt:lpstr>Recursive Definition</vt:lpstr>
      <vt:lpstr>PowerPoint Presentation</vt:lpstr>
      <vt:lpstr>Subproblem Graph</vt:lpstr>
      <vt:lpstr>PowerPoint Presentation</vt:lpstr>
      <vt:lpstr>Algorithm</vt:lpstr>
      <vt:lpstr>Results</vt:lpstr>
      <vt:lpstr>PowerPoint Presentation</vt:lpstr>
      <vt:lpstr>Algorithm</vt:lpstr>
      <vt:lpstr>Algorithm</vt:lpstr>
      <vt:lpstr>Results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Luke Eng</dc:creator>
  <cp:lastModifiedBy>#LUKE ENG PENG KEE#</cp:lastModifiedBy>
  <cp:revision>2</cp:revision>
  <dcterms:modified xsi:type="dcterms:W3CDTF">2025-04-21T03:41:33Z</dcterms:modified>
</cp:coreProperties>
</file>